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  <p:sldMasterId id="2147483660" r:id="rId5"/>
    <p:sldMasterId id="2147483672" r:id="rId6"/>
  </p:sldMasterIdLst>
  <p:notesMasterIdLst>
    <p:notesMasterId r:id="rId32"/>
  </p:notesMasterIdLst>
  <p:sldIdLst>
    <p:sldId id="273" r:id="rId7"/>
    <p:sldId id="301" r:id="rId8"/>
    <p:sldId id="274" r:id="rId9"/>
    <p:sldId id="526" r:id="rId10"/>
    <p:sldId id="289" r:id="rId11"/>
    <p:sldId id="484" r:id="rId12"/>
    <p:sldId id="485" r:id="rId13"/>
    <p:sldId id="486" r:id="rId14"/>
    <p:sldId id="487" r:id="rId15"/>
    <p:sldId id="522" r:id="rId16"/>
    <p:sldId id="524" r:id="rId17"/>
    <p:sldId id="292" r:id="rId18"/>
    <p:sldId id="294" r:id="rId19"/>
    <p:sldId id="295" r:id="rId20"/>
    <p:sldId id="299" r:id="rId21"/>
    <p:sldId id="296" r:id="rId22"/>
    <p:sldId id="532" r:id="rId23"/>
    <p:sldId id="534" r:id="rId24"/>
    <p:sldId id="531" r:id="rId25"/>
    <p:sldId id="527" r:id="rId26"/>
    <p:sldId id="528" r:id="rId27"/>
    <p:sldId id="529" r:id="rId28"/>
    <p:sldId id="293" r:id="rId29"/>
    <p:sldId id="298" r:id="rId30"/>
    <p:sldId id="530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9CDB"/>
    <a:srgbClr val="638788"/>
    <a:srgbClr val="020344"/>
    <a:srgbClr val="FEFEF8"/>
    <a:srgbClr val="DEDEE0"/>
    <a:srgbClr val="C38B5A"/>
    <a:srgbClr val="353446"/>
    <a:srgbClr val="FFFFFF"/>
    <a:srgbClr val="040404"/>
    <a:srgbClr val="0707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E93DC0-4AB8-4ED1-8C49-A5323BBA4404}" v="2" dt="2024-10-08T18:04:50.5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154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AA0BC-6609-4556-8B76-A1EDF3B4E98C}" type="datetimeFigureOut">
              <a:rPr lang="en-US" smtClean="0"/>
              <a:t>10/8/2024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A596-7141-45E9-836C-E467146705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599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3EF8-F1F1-426B-B0A9-FD4AEE8EDDC7}" type="datetime1">
              <a:rPr lang="en-US" smtClean="0"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AADA-552C-4634-A9B8-C1EEDF253588}" type="datetime1">
              <a:rPr lang="en-US" smtClean="0"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6A594C05-AA5C-4F09-A6B7-D3A3193AA5D7}" type="datetime1">
              <a:rPr lang="en-US" smtClean="0"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820505-F4B5-479B-BCFE-A23CA5B7D6BF}" type="slidenum">
              <a:rPr lang="en-US" smtClean="0">
                <a:solidFill>
                  <a:srgbClr val="008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pic>
        <p:nvPicPr>
          <p:cNvPr id="7" name="Picture 6" descr="FSD PPP Temp 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3163"/>
            <a:ext cx="12192000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3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317" y="274638"/>
            <a:ext cx="1097280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427" y="1590369"/>
            <a:ext cx="10026293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42A37D-74F9-4751-9A29-1656DCD9EF19}" type="slidenum">
              <a:rPr lang="en-US" smtClean="0">
                <a:solidFill>
                  <a:srgbClr val="008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pic>
        <p:nvPicPr>
          <p:cNvPr id="7" name="Picture 6" descr="FSD PPP Temp 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3163"/>
            <a:ext cx="12192000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9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unny Back.png"/>
          <p:cNvPicPr>
            <a:picLocks noChangeAspect="1"/>
          </p:cNvPicPr>
          <p:nvPr/>
        </p:nvPicPr>
        <p:blipFill>
          <a:blip r:embed="rId2" cstate="email">
            <a:alphaModFix amt="6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245" y="0"/>
            <a:ext cx="12215245" cy="68804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6783" y="4406901"/>
            <a:ext cx="7969501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6783" y="2906713"/>
            <a:ext cx="79695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62FEA8-43E7-48D2-9F9A-5B2F255AA7A8}" type="slidenum">
              <a:rPr lang="en-US" smtClean="0">
                <a:solidFill>
                  <a:srgbClr val="008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pic>
        <p:nvPicPr>
          <p:cNvPr id="7" name="Picture 6" descr="FSD PPP Templat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7" y="0"/>
            <a:ext cx="3593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3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9972F0-032F-4367-A3E7-05C15025BF82}" type="slidenum">
              <a:rPr lang="en-US" smtClean="0">
                <a:solidFill>
                  <a:srgbClr val="008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pic>
        <p:nvPicPr>
          <p:cNvPr id="8" name="Picture 7" descr="FSD PPP Temp 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3163"/>
            <a:ext cx="12192000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76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ABD10-85D0-4FEB-99ED-EFFD52B90749}" type="slidenum">
              <a:rPr lang="en-US" smtClean="0">
                <a:solidFill>
                  <a:srgbClr val="008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pic>
        <p:nvPicPr>
          <p:cNvPr id="10" name="Picture 9" descr="FSD PPP Temp 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3163"/>
            <a:ext cx="12192000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8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46B33-D1EA-403F-8B31-D070BD9F2157}" type="slidenum">
              <a:rPr lang="en-US" smtClean="0">
                <a:solidFill>
                  <a:srgbClr val="008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pic>
        <p:nvPicPr>
          <p:cNvPr id="6" name="Picture 5" descr="FSD PPP Temp 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3163"/>
            <a:ext cx="12192000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56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C7466-02B4-41E3-894E-0637EF17B883}" type="slidenum">
              <a:rPr lang="en-US" smtClean="0">
                <a:solidFill>
                  <a:srgbClr val="008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pic>
        <p:nvPicPr>
          <p:cNvPr id="5" name="Picture 4" descr="FSD PPP Temp 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3163"/>
            <a:ext cx="12192000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6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929D8-AA2A-4532-951C-5A38133B2446}" type="slidenum">
              <a:rPr lang="en-US" smtClean="0">
                <a:solidFill>
                  <a:srgbClr val="008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pic>
        <p:nvPicPr>
          <p:cNvPr id="8" name="Picture 7" descr="FSD PPP Temp 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3163"/>
            <a:ext cx="12192000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6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C161-5F1A-4F87-A250-8C55998B83EC}" type="datetime1">
              <a:rPr lang="en-US" smtClean="0"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335DC-9DA0-4F8F-BEBD-292E69251A32}" type="slidenum">
              <a:rPr lang="en-US" smtClean="0">
                <a:solidFill>
                  <a:srgbClr val="008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pic>
        <p:nvPicPr>
          <p:cNvPr id="8" name="Picture 7" descr="FSD PPP Temp 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3163"/>
            <a:ext cx="12192000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9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648DAD-EE5D-4320-87F7-70E3EF34959D}" type="slidenum">
              <a:rPr lang="en-US" smtClean="0">
                <a:solidFill>
                  <a:srgbClr val="008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pic>
        <p:nvPicPr>
          <p:cNvPr id="7" name="Picture 6" descr="FSD PPP Temp 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3163"/>
            <a:ext cx="12192000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5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2A3C6-EB75-412E-AE69-58A72A383DBC}" type="slidenum">
              <a:rPr lang="en-US" smtClean="0">
                <a:solidFill>
                  <a:srgbClr val="008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pic>
        <p:nvPicPr>
          <p:cNvPr id="7" name="Picture 6" descr="FSD PPP Temp 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3163"/>
            <a:ext cx="12192000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5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SD PPP Temp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3901"/>
            <a:ext cx="121920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A4A1D-5C2A-4C80-BE2D-8AACF632BF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5646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SD PPP Temp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3901"/>
            <a:ext cx="121920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5AA3C-00F2-4086-A0B6-0C933A6E8B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9880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unny Ba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83" y="0"/>
            <a:ext cx="12215284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FSD PPP Templa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0"/>
            <a:ext cx="3594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6783" y="4406901"/>
            <a:ext cx="7969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6783" y="2906713"/>
            <a:ext cx="79695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0A5BE-6185-4C7E-95FA-14C7DBD1A1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72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4DB066-BA4C-4ACB-B5EF-D11313F7B512}" type="datetime1">
              <a:rPr lang="en-US" smtClean="0"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13D9-FA56-4191-B3D1-0F0946347F7F}" type="datetime1">
              <a:rPr lang="en-US" smtClean="0"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E99F0-C981-43CA-8461-68A368C933F2}" type="datetime1">
              <a:rPr lang="en-US" smtClean="0"/>
              <a:t>10/8/2024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E3CD-9FEF-4266-9447-6E0BADDDB821}" type="datetime1">
              <a:rPr lang="en-US" smtClean="0"/>
              <a:t>10/8/2024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D101-F83B-4D7E-9E34-DC0B18767A58}" type="datetime1">
              <a:rPr lang="en-US" smtClean="0"/>
              <a:t>10/8/2024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7F4BB-6FA0-4C2D-AD18-4EF7D955C743}" type="datetime1">
              <a:rPr lang="en-US" smtClean="0"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067F-260F-43C4-A09C-6B48384CFE2B}" type="datetime1">
              <a:rPr lang="en-US" smtClean="0"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14FBE5A9-3ED6-497C-9CD0-6F852ECCBD21}" type="datetime1">
              <a:rPr lang="en-US" smtClean="0"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813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4939" y="1590369"/>
            <a:ext cx="100839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8000">
                  <a:tint val="75000"/>
                </a:srgbClr>
              </a:solidFill>
              <a:latin typeface="Comic Sans MS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8000">
                  <a:tint val="75000"/>
                </a:srgbClr>
              </a:solidFill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1107917-7F0C-4F83-BE86-78B7B10ED558}" type="slidenum">
              <a:rPr lang="en-US" smtClean="0">
                <a:solidFill>
                  <a:srgbClr val="008000">
                    <a:tint val="75000"/>
                  </a:srgbClr>
                </a:solidFill>
                <a:latin typeface="Comic Sans MS" pitchFamily="66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8000">
                  <a:tint val="75000"/>
                </a:srgb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60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spcAft>
          <a:spcPts val="40"/>
        </a:spcAft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457200" rtl="0" eaLnBrk="1" latinLnBrk="0" hangingPunct="1">
        <a:spcBef>
          <a:spcPts val="0"/>
        </a:spcBef>
        <a:spcAft>
          <a:spcPts val="40"/>
        </a:spcAft>
        <a:buFont typeface="Wingdings" panose="05000000000000000000" pitchFamily="2" charset="2"/>
        <a:buChar char="Ø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0"/>
        </a:spcBef>
        <a:spcAft>
          <a:spcPts val="4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0"/>
        </a:spcBef>
        <a:spcAft>
          <a:spcPts val="40"/>
        </a:spcAft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0"/>
        </a:spcBef>
        <a:spcAft>
          <a:spcPts val="40"/>
        </a:spcAft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8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8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8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29CBEB2A-8249-4F35-A48B-2F5A88F28E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07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6758CB7-007C-40DF-A901-600703FB6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3048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459C3A3-8B02-4FAB-91CE-E81E1BA31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048" y="2059012"/>
            <a:ext cx="12188952" cy="1828800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A2022F-1436-49C5-9347-FDDDF4EE8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+mn-lt"/>
              </a:rPr>
              <a:t>California State</a:t>
            </a:r>
            <a:br>
              <a:rPr lang="en-US" sz="4400" b="1" dirty="0">
                <a:solidFill>
                  <a:schemeClr val="bg1"/>
                </a:solidFill>
                <a:latin typeface="+mn-lt"/>
              </a:rPr>
            </a:br>
            <a:r>
              <a:rPr lang="en-US" sz="4400" b="1" dirty="0">
                <a:solidFill>
                  <a:schemeClr val="bg1"/>
                </a:solidFill>
                <a:latin typeface="+mn-lt"/>
              </a:rPr>
              <a:t>preschool Program</a:t>
            </a:r>
            <a:br>
              <a:rPr lang="en-US" sz="4400" b="1" dirty="0">
                <a:solidFill>
                  <a:schemeClr val="bg1"/>
                </a:solidFill>
                <a:latin typeface="+mn-lt"/>
              </a:rPr>
            </a:br>
            <a:r>
              <a:rPr lang="en-US" sz="4400" b="1" dirty="0">
                <a:solidFill>
                  <a:schemeClr val="bg1"/>
                </a:solidFill>
                <a:latin typeface="+mn-lt"/>
              </a:rPr>
              <a:t>(</a:t>
            </a:r>
            <a:r>
              <a:rPr lang="en-US" sz="4400" b="1" dirty="0" err="1">
                <a:solidFill>
                  <a:schemeClr val="bg1"/>
                </a:solidFill>
                <a:latin typeface="+mn-lt"/>
              </a:rPr>
              <a:t>cspp</a:t>
            </a:r>
            <a:r>
              <a:rPr lang="en-US" sz="4400" b="1" dirty="0">
                <a:solidFill>
                  <a:schemeClr val="bg1"/>
                </a:solidFill>
                <a:latin typeface="+mn-lt"/>
              </a:rPr>
              <a:t>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B366A7-87C2-43BB-AF03-1AF039EE1D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48" y="3887812"/>
            <a:ext cx="12188952" cy="45720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" y="3881479"/>
            <a:ext cx="12192000" cy="5352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56C232-3134-4C4E-8119-3B970E1C38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172" y="3905711"/>
            <a:ext cx="11503152" cy="4572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Century Gothic" panose="020B0502020202020204" pitchFamily="34" charset="0"/>
                <a:cs typeface="Calibri" panose="020F0502020204030204" pitchFamily="34" charset="0"/>
              </a:rPr>
              <a:t>2024 – 2025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33176" y="6451451"/>
            <a:ext cx="6106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000000"/>
                </a:solidFill>
              </a:rPr>
              <a:t>9.23.2024</a:t>
            </a:r>
          </a:p>
        </p:txBody>
      </p:sp>
      <p:pic>
        <p:nvPicPr>
          <p:cNvPr id="8" name="Picture 7" descr="A blue and orange letters on a black background&#10;&#10;Description automatically generated">
            <a:extLst>
              <a:ext uri="{FF2B5EF4-FFF2-40B4-BE49-F238E27FC236}">
                <a16:creationId xmlns:a16="http://schemas.microsoft.com/office/drawing/2014/main" id="{99D00CE5-0B7D-D9C2-F963-15CDCFC5F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1049" y="4899582"/>
            <a:ext cx="7009901" cy="120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73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6271"/>
            <a:ext cx="10991404" cy="985015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3000">
                <a:srgbClr val="BBBBBB"/>
              </a:gs>
              <a:gs pos="7000">
                <a:schemeClr val="bg1"/>
              </a:gs>
              <a:gs pos="98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307850"/>
            <a:ext cx="9772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Procedure to Request Soy Milk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8DAC5B-645E-FC87-EADD-6ED30C504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893" y="1552918"/>
            <a:ext cx="4021576" cy="4876994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C1AF0AE7-0D6A-888D-FB08-FE32757F62FA}"/>
              </a:ext>
            </a:extLst>
          </p:cNvPr>
          <p:cNvSpPr txBox="1">
            <a:spLocks/>
          </p:cNvSpPr>
          <p:nvPr/>
        </p:nvSpPr>
        <p:spPr>
          <a:xfrm>
            <a:off x="5198429" y="1791140"/>
            <a:ext cx="5743856" cy="4400550"/>
          </a:xfrm>
          <a:prstGeom prst="rect">
            <a:avLst/>
          </a:prstGeom>
          <a:noFill/>
          <a:effectLst>
            <a:softEdge rad="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40"/>
              </a:spcAft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457200" rtl="0" eaLnBrk="1" latinLnBrk="0" hangingPunct="1">
              <a:spcBef>
                <a:spcPts val="0"/>
              </a:spcBef>
              <a:spcAft>
                <a:spcPts val="40"/>
              </a:spcAft>
              <a:buFont typeface="Wingdings" panose="05000000000000000000" pitchFamily="2" charset="2"/>
              <a:buChar char="Ø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spcAft>
                <a:spcPts val="4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0"/>
              </a:spcBef>
              <a:spcAft>
                <a:spcPts val="4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0"/>
              </a:spcBef>
              <a:spcAft>
                <a:spcPts val="40"/>
              </a:spcAft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Parents/Guardians may complete the “Parent/Guardian Request to Substitute Soy Milk for Fluid Milk” form and submit it to the School Food Service Manager.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medical authority signature is not required for the form.</a:t>
            </a:r>
          </a:p>
        </p:txBody>
      </p:sp>
    </p:spTree>
    <p:extLst>
      <p:ext uri="{BB962C8B-B14F-4D97-AF65-F5344CB8AC3E}">
        <p14:creationId xmlns:p14="http://schemas.microsoft.com/office/powerpoint/2010/main" val="2844559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6758CB7-007C-40DF-A901-600703FB6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3048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459C3A3-8B02-4FAB-91CE-E81E1BA31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048" y="2059012"/>
            <a:ext cx="12188952" cy="1828800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A2022F-1436-49C5-9347-FDDDF4EE8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+mn-lt"/>
              </a:rPr>
              <a:t>CMS Procedures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B366A7-87C2-43BB-AF03-1AF039EE1D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48" y="3887812"/>
            <a:ext cx="12188952" cy="45720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" y="3881479"/>
            <a:ext cx="12192000" cy="5352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88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196271"/>
            <a:ext cx="10991404" cy="985015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3000">
                <a:srgbClr val="BBBBBB"/>
              </a:gs>
              <a:gs pos="7000">
                <a:schemeClr val="bg1"/>
              </a:gs>
              <a:gs pos="98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57200" y="307850"/>
            <a:ext cx="9772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CSPP EZ – Steps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199" y="1522756"/>
            <a:ext cx="112791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Managers at CEP sites need to complete separate EZ – Steps for their CSPP site.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8044" y="2652125"/>
            <a:ext cx="611565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 CSPP EZ - Steps </a:t>
            </a:r>
            <a:r>
              <a:rPr lang="en-US" sz="28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completing Main site EZ – Steps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dropdown box to select CSPP site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 school office for roster of students in CSPP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CSPP roster to project amounts of students participating in meal service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051207" y="2476863"/>
            <a:ext cx="4562749" cy="3700417"/>
            <a:chOff x="6654799" y="2387446"/>
            <a:chExt cx="5147734" cy="4114954"/>
          </a:xfrm>
        </p:grpSpPr>
        <p:grpSp>
          <p:nvGrpSpPr>
            <p:cNvPr id="4" name="Group 3"/>
            <p:cNvGrpSpPr/>
            <p:nvPr/>
          </p:nvGrpSpPr>
          <p:grpSpPr>
            <a:xfrm>
              <a:off x="6654799" y="2387446"/>
              <a:ext cx="5147734" cy="4114954"/>
              <a:chOff x="6654799" y="2387446"/>
              <a:chExt cx="5147734" cy="4114954"/>
            </a:xfrm>
          </p:grpSpPr>
          <p:pic>
            <p:nvPicPr>
              <p:cNvPr id="7" name="Picture 6"/>
              <p:cNvPicPr/>
              <p:nvPr/>
            </p:nvPicPr>
            <p:blipFill rotWithShape="1">
              <a:blip r:embed="rId2"/>
              <a:srcRect l="1579" t="1102" r="1402" b="1451"/>
              <a:stretch/>
            </p:blipFill>
            <p:spPr>
              <a:xfrm>
                <a:off x="6654799" y="2387446"/>
                <a:ext cx="5147734" cy="411495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9" name="Picture 8"/>
              <p:cNvPicPr/>
              <p:nvPr/>
            </p:nvPicPr>
            <p:blipFill rotWithShape="1">
              <a:blip r:embed="rId3"/>
              <a:srcRect l="32529" t="28886" r="39057" b="59543"/>
              <a:stretch/>
            </p:blipFill>
            <p:spPr>
              <a:xfrm>
                <a:off x="8441266" y="4655698"/>
                <a:ext cx="1268791" cy="210215"/>
              </a:xfrm>
              <a:prstGeom prst="rect">
                <a:avLst/>
              </a:prstGeom>
            </p:spPr>
          </p:pic>
        </p:grpSp>
        <p:pic>
          <p:nvPicPr>
            <p:cNvPr id="10" name="Picture 9"/>
            <p:cNvPicPr/>
            <p:nvPr/>
          </p:nvPicPr>
          <p:blipFill rotWithShape="1">
            <a:blip r:embed="rId3"/>
            <a:srcRect l="32447" t="53043" r="1401" b="12131"/>
            <a:stretch/>
          </p:blipFill>
          <p:spPr>
            <a:xfrm>
              <a:off x="8438997" y="5279571"/>
              <a:ext cx="3225045" cy="609599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8449403" y="5191968"/>
            <a:ext cx="3225046" cy="28655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81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96271"/>
            <a:ext cx="10991404" cy="985015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3000">
                <a:srgbClr val="BBBBBB"/>
              </a:gs>
              <a:gs pos="7000">
                <a:schemeClr val="bg1"/>
              </a:gs>
              <a:gs pos="98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307850"/>
            <a:ext cx="9772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CSPP EZ – Steps: Create Forecast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522756"/>
            <a:ext cx="10877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the end of the EZ – Steps for CSPP site, when question 4 asks if you would “like to create your forecast?” select </a:t>
            </a:r>
            <a:r>
              <a:rPr lang="en-US" sz="28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888481" y="2550160"/>
            <a:ext cx="4943988" cy="4115909"/>
            <a:chOff x="6846811" y="2476863"/>
            <a:chExt cx="4985658" cy="4189206"/>
          </a:xfrm>
        </p:grpSpPr>
        <p:grpSp>
          <p:nvGrpSpPr>
            <p:cNvPr id="10" name="Group 9"/>
            <p:cNvGrpSpPr/>
            <p:nvPr/>
          </p:nvGrpSpPr>
          <p:grpSpPr>
            <a:xfrm>
              <a:off x="6846811" y="2476863"/>
              <a:ext cx="4985658" cy="4189206"/>
              <a:chOff x="6846811" y="2476863"/>
              <a:chExt cx="4985658" cy="4189206"/>
            </a:xfrm>
          </p:grpSpPr>
          <p:pic>
            <p:nvPicPr>
              <p:cNvPr id="2" name="Picture 1"/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846811" y="2476863"/>
                <a:ext cx="4985658" cy="4189206"/>
              </a:xfrm>
              <a:prstGeom prst="rect">
                <a:avLst/>
              </a:prstGeom>
            </p:spPr>
          </p:pic>
          <p:pic>
            <p:nvPicPr>
              <p:cNvPr id="9" name="Picture 8"/>
              <p:cNvPicPr/>
              <p:nvPr/>
            </p:nvPicPr>
            <p:blipFill rotWithShape="1">
              <a:blip r:embed="rId2"/>
              <a:srcRect l="52162" t="48072" r="35967" b="47017"/>
              <a:stretch/>
            </p:blipFill>
            <p:spPr>
              <a:xfrm>
                <a:off x="9304993" y="4386580"/>
                <a:ext cx="1147108" cy="39878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9304994" y="4369051"/>
              <a:ext cx="1147108" cy="416309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76935" y="2653596"/>
            <a:ext cx="510730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 selecting </a:t>
            </a:r>
            <a:r>
              <a:rPr lang="en-US" sz="28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complete EZ – Steps for main site.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not include CSPP counts into the main site EZ Steps projections.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Once arriving to question 4 on the main site EZ – Steps, select yes. </a:t>
            </a:r>
          </a:p>
        </p:txBody>
      </p:sp>
    </p:spTree>
    <p:extLst>
      <p:ext uri="{BB962C8B-B14F-4D97-AF65-F5344CB8AC3E}">
        <p14:creationId xmlns:p14="http://schemas.microsoft.com/office/powerpoint/2010/main" val="688437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6271"/>
            <a:ext cx="10991404" cy="985015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3000">
                <a:srgbClr val="BBBBBB"/>
              </a:gs>
              <a:gs pos="7000">
                <a:schemeClr val="bg1"/>
              </a:gs>
              <a:gs pos="98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07850"/>
            <a:ext cx="9772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CSPP Production Records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522756"/>
            <a:ext cx="10877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that EZ – Steps have been created for the CSPP site, the CSPP will have its own </a:t>
            </a:r>
            <a:r>
              <a:rPr lang="en-US" sz="28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Production Records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complete.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2480759"/>
            <a:ext cx="10877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Create Production go to: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688035" y="4149854"/>
            <a:ext cx="5113463" cy="2453853"/>
            <a:chOff x="6820948" y="4201883"/>
            <a:chExt cx="5113463" cy="245385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20948" y="4201883"/>
              <a:ext cx="5113463" cy="2453853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Rectangle 8"/>
            <p:cNvSpPr/>
            <p:nvPr/>
          </p:nvSpPr>
          <p:spPr>
            <a:xfrm>
              <a:off x="6875609" y="4971380"/>
              <a:ext cx="3288252" cy="609287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03955" y="3057368"/>
            <a:ext cx="1087755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 of the House &gt; Production &gt; Create Production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 </a:t>
            </a:r>
            <a:r>
              <a:rPr lang="en-US" sz="28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Serving Periods and select </a:t>
            </a:r>
            <a:r>
              <a:rPr lang="en-US" sz="28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Sites</a:t>
            </a:r>
            <a:endParaRPr lang="en-US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599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96271"/>
            <a:ext cx="10991404" cy="985015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3000">
                <a:srgbClr val="BBBBBB"/>
              </a:gs>
              <a:gs pos="7000">
                <a:schemeClr val="bg1"/>
              </a:gs>
              <a:gs pos="98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" y="307850"/>
            <a:ext cx="9772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Main Site Daily Production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1522756"/>
            <a:ext cx="11292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not include any CSPP meal counts on main site </a:t>
            </a:r>
            <a:r>
              <a:rPr lang="en-US" sz="28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Production Worksheets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7289" y="2255779"/>
            <a:ext cx="555930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not count CSPP meals on main site’s production. This will lead to an over claiming of meals</a:t>
            </a:r>
          </a:p>
          <a:p>
            <a:pPr>
              <a:spcBef>
                <a:spcPts val="600"/>
              </a:spcBef>
            </a:pP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280" y="2255779"/>
            <a:ext cx="5465374" cy="3975206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6623967" y="5380721"/>
            <a:ext cx="508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>
                <a:solidFill>
                  <a:schemeClr val="bg1"/>
                </a:solidFill>
                <a:latin typeface="Ink Free" panose="03080402000500000000" pitchFamily="66" charset="0"/>
                <a:cs typeface="Calibri" panose="020F0502020204030204" pitchFamily="34" charset="0"/>
              </a:rPr>
              <a:t>CSPP Breakfast 22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6551930" y="5645862"/>
            <a:ext cx="406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62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495702" y="4088818"/>
            <a:ext cx="6057219" cy="2207594"/>
            <a:chOff x="4081496" y="4571110"/>
            <a:chExt cx="5344578" cy="176037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8" name="Group 7"/>
            <p:cNvGrpSpPr/>
            <p:nvPr/>
          </p:nvGrpSpPr>
          <p:grpSpPr>
            <a:xfrm>
              <a:off x="4081496" y="4571110"/>
              <a:ext cx="5344578" cy="1760373"/>
              <a:chOff x="4081496" y="4571110"/>
              <a:chExt cx="5344578" cy="1760373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/>
              <a:srcRect r="18640"/>
              <a:stretch/>
            </p:blipFill>
            <p:spPr>
              <a:xfrm>
                <a:off x="4081496" y="4571110"/>
                <a:ext cx="5344578" cy="1760373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pic>
            <p:nvPicPr>
              <p:cNvPr id="3" name="Picture 2"/>
              <p:cNvPicPr/>
              <p:nvPr/>
            </p:nvPicPr>
            <p:blipFill rotWithShape="1">
              <a:blip r:embed="rId3"/>
              <a:srcRect l="32460" t="28623" r="25380" b="58753"/>
              <a:stretch/>
            </p:blipFill>
            <p:spPr>
              <a:xfrm>
                <a:off x="5518149" y="4734560"/>
                <a:ext cx="1859280" cy="2032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</p:grpSp>
        <p:pic>
          <p:nvPicPr>
            <p:cNvPr id="10" name="Picture 9"/>
            <p:cNvPicPr/>
            <p:nvPr/>
          </p:nvPicPr>
          <p:blipFill rotWithShape="1">
            <a:blip r:embed="rId3"/>
            <a:srcRect l="32559" t="42435" r="1818" b="11298"/>
            <a:stretch/>
          </p:blipFill>
          <p:spPr>
            <a:xfrm>
              <a:off x="5518149" y="4937760"/>
              <a:ext cx="2894029" cy="74471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12" name="Rectangle 11"/>
          <p:cNvSpPr/>
          <p:nvPr/>
        </p:nvSpPr>
        <p:spPr>
          <a:xfrm>
            <a:off x="0" y="196271"/>
            <a:ext cx="10991404" cy="985015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3000">
                <a:srgbClr val="BBBBBB"/>
              </a:gs>
              <a:gs pos="7000">
                <a:schemeClr val="bg1"/>
              </a:gs>
              <a:gs pos="98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" y="307850"/>
            <a:ext cx="9772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CSPP Daily Production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1522756"/>
            <a:ext cx="11292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 the CSPP site from the dropdown list to complete </a:t>
            </a:r>
            <a:r>
              <a:rPr lang="en-US" sz="28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Daily Production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1980" y="2142807"/>
            <a:ext cx="1087755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 the amount prepared and leftover from service on CSPP </a:t>
            </a:r>
            <a:r>
              <a:rPr lang="en-US" sz="28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Production Worksheet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 </a:t>
            </a:r>
            <a:r>
              <a:rPr lang="en-US" sz="28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Daily Production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both breakfast and lunch</a:t>
            </a:r>
          </a:p>
          <a:p>
            <a:pPr>
              <a:spcBef>
                <a:spcPts val="600"/>
              </a:spcBef>
            </a:pP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980" y="4112577"/>
            <a:ext cx="2592283" cy="1885481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Right Arrow 16"/>
          <p:cNvSpPr/>
          <p:nvPr/>
        </p:nvSpPr>
        <p:spPr>
          <a:xfrm>
            <a:off x="4436772" y="4831646"/>
            <a:ext cx="697630" cy="802156"/>
          </a:xfrm>
          <a:prstGeom prst="rightArrow">
            <a:avLst/>
          </a:prstGeom>
          <a:solidFill>
            <a:srgbClr val="639CD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581" y="4289984"/>
            <a:ext cx="2592283" cy="1885481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45F5B8C-37DE-1BF9-CD21-7C3075BE76E9}"/>
              </a:ext>
            </a:extLst>
          </p:cNvPr>
          <p:cNvSpPr/>
          <p:nvPr/>
        </p:nvSpPr>
        <p:spPr>
          <a:xfrm>
            <a:off x="7051327" y="4946173"/>
            <a:ext cx="3225046" cy="28655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37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6758CB7-007C-40DF-A901-600703FB6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3048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459C3A3-8B02-4FAB-91CE-E81E1BA31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048" y="2059012"/>
            <a:ext cx="12188952" cy="1828800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A2022F-1436-49C5-9347-FDDDF4EE8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+mn-lt"/>
              </a:rPr>
              <a:t>Counting and claiming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B366A7-87C2-43BB-AF03-1AF039EE1D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48" y="3887812"/>
            <a:ext cx="12188952" cy="45720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" y="3881479"/>
            <a:ext cx="12192000" cy="5352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31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196271"/>
            <a:ext cx="10991404" cy="985015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3000">
                <a:srgbClr val="BBBBBB"/>
              </a:gs>
              <a:gs pos="7000">
                <a:schemeClr val="bg1"/>
              </a:gs>
              <a:gs pos="98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57200" y="307850"/>
            <a:ext cx="9772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Meal Service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199" y="1522756"/>
            <a:ext cx="10869283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a state licensed program, breakfast and lunch services are written in the program’s curriculum time; therefore, CSPP students are not allowed to eat in the cafeteria eating area and must eat in their classroom. </a:t>
            </a:r>
          </a:p>
          <a:p>
            <a:pPr>
              <a:spcBef>
                <a:spcPts val="600"/>
              </a:spcBef>
            </a:pP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 meals and </a:t>
            </a:r>
            <a:r>
              <a:rPr lang="en-US"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pack items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insulated bags for </a:t>
            </a:r>
            <a:r>
              <a:rPr lang="en-US"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transport. 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Communicate with the program lead to initiate a plan of procedure for meal drop off to classroom or pick up from CSPP staff for breakfast and lunch services.  </a:t>
            </a:r>
          </a:p>
          <a:p>
            <a:pPr>
              <a:spcBef>
                <a:spcPts val="600"/>
              </a:spcBef>
            </a:pP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13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6271"/>
            <a:ext cx="10991404" cy="985015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3000">
                <a:srgbClr val="BBBBBB"/>
              </a:gs>
              <a:gs pos="7000">
                <a:schemeClr val="bg1"/>
              </a:gs>
              <a:gs pos="98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307850"/>
            <a:ext cx="9772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CSPP Daily Meal Count Form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5C6CB97-EB8B-F763-B70F-1BAB8D5E8242}"/>
              </a:ext>
            </a:extLst>
          </p:cNvPr>
          <p:cNvSpPr txBox="1">
            <a:spLocks/>
          </p:cNvSpPr>
          <p:nvPr/>
        </p:nvSpPr>
        <p:spPr>
          <a:xfrm>
            <a:off x="5753100" y="1925694"/>
            <a:ext cx="6342380" cy="4736035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CSPP Daily Meal Count Form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used to account for all breakfast and lunch distributed to CSPP students on campus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 the daily form to the classroom throughout the day for each service.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1D1726-A9C8-C988-7CAF-604B1F0FB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972" y="1690643"/>
            <a:ext cx="3626279" cy="473603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799661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993" y="1637607"/>
            <a:ext cx="111121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California State Preschool Program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(CSPP) provides both part-day and full-day services that provides a core class curriculum that is developmentally, culturally, and linguistically appropriate for the children served.</a:t>
            </a:r>
          </a:p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Food Services Division provides breakfast and lunch to CSPPs on LAUSD campuses. </a:t>
            </a:r>
          </a:p>
          <a:p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96271"/>
            <a:ext cx="10991404" cy="985015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3000">
                <a:srgbClr val="BBBBBB"/>
              </a:gs>
              <a:gs pos="7000">
                <a:schemeClr val="bg1"/>
              </a:gs>
              <a:gs pos="98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307850"/>
            <a:ext cx="9772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What Is A CSPP?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03" y="5177037"/>
            <a:ext cx="10592718" cy="1044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7031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6271"/>
            <a:ext cx="10991404" cy="985015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3000">
                <a:srgbClr val="BBBBBB"/>
              </a:gs>
              <a:gs pos="7000">
                <a:schemeClr val="bg1"/>
              </a:gs>
              <a:gs pos="98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307850"/>
            <a:ext cx="9772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Header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DEEC248-2CE9-24C7-9CCD-4EFEE0164478}"/>
              </a:ext>
            </a:extLst>
          </p:cNvPr>
          <p:cNvSpPr txBox="1">
            <a:spLocks/>
          </p:cNvSpPr>
          <p:nvPr/>
        </p:nvSpPr>
        <p:spPr>
          <a:xfrm>
            <a:off x="628650" y="1737360"/>
            <a:ext cx="10648950" cy="43513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Food Services Manager or designee will complete the header section of the form.</a:t>
            </a:r>
          </a:p>
          <a:p>
            <a:pPr marL="64008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Site Name, Location Code, Name of Food Services Manager or Designee, and Date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rcRect l="2331" t="5322" r="4980" b="73257"/>
          <a:stretch/>
        </p:blipFill>
        <p:spPr>
          <a:xfrm>
            <a:off x="1718966" y="3913029"/>
            <a:ext cx="8510884" cy="2545398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947B5E3-9727-3654-DA80-005E9928D158}"/>
              </a:ext>
            </a:extLst>
          </p:cNvPr>
          <p:cNvSpPr/>
          <p:nvPr/>
        </p:nvSpPr>
        <p:spPr>
          <a:xfrm>
            <a:off x="5167432" y="5531241"/>
            <a:ext cx="1535677" cy="199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31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6271"/>
            <a:ext cx="10991404" cy="985015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3000">
                <a:srgbClr val="BBBBBB"/>
              </a:gs>
              <a:gs pos="7000">
                <a:schemeClr val="bg1"/>
              </a:gs>
              <a:gs pos="98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307850"/>
            <a:ext cx="9772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Counting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59D7039-8A14-0A28-468E-3D5370D87293}"/>
              </a:ext>
            </a:extLst>
          </p:cNvPr>
          <p:cNvSpPr txBox="1">
            <a:spLocks/>
          </p:cNvSpPr>
          <p:nvPr/>
        </p:nvSpPr>
        <p:spPr>
          <a:xfrm>
            <a:off x="548139" y="1490350"/>
            <a:ext cx="5243061" cy="536764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28575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During each meal service a staff member will immediately mark off the meal as it is served. </a:t>
            </a:r>
          </a:p>
          <a:p>
            <a:pPr marL="640080" lvl="1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Cross off each number on the form after a child receives a complete meal</a:t>
            </a:r>
          </a:p>
          <a:p>
            <a:pPr marL="640080" lvl="1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At end of each service manually total the meals served</a:t>
            </a:r>
          </a:p>
          <a:p>
            <a:pPr marL="640080" lvl="1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CSPP staff must record the class attendance for each meal service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3DDD45-2D60-1904-46D3-F8D7DBAD8E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696" b="34141"/>
          <a:stretch/>
        </p:blipFill>
        <p:spPr>
          <a:xfrm>
            <a:off x="6096000" y="2355010"/>
            <a:ext cx="5773711" cy="3217653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07503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6271"/>
            <a:ext cx="10991404" cy="985015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3000">
                <a:srgbClr val="BBBBBB"/>
              </a:gs>
              <a:gs pos="7000">
                <a:schemeClr val="bg1"/>
              </a:gs>
              <a:gs pos="98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307850"/>
            <a:ext cx="9772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Verify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B61F1A-90D4-14ED-EB7E-BD99A3CC0023}"/>
              </a:ext>
            </a:extLst>
          </p:cNvPr>
          <p:cNvSpPr txBox="1">
            <a:spLocks/>
          </p:cNvSpPr>
          <p:nvPr/>
        </p:nvSpPr>
        <p:spPr>
          <a:xfrm>
            <a:off x="822959" y="1845734"/>
            <a:ext cx="1074674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Food Service Manager/Designee will verify all the information on the form, sign, and date in the designated area.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53C078-D541-E8F6-EB48-0913329ED2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358"/>
          <a:stretch/>
        </p:blipFill>
        <p:spPr>
          <a:xfrm>
            <a:off x="1318956" y="4025900"/>
            <a:ext cx="9754745" cy="1466280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496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196271"/>
            <a:ext cx="10991404" cy="985015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3000">
                <a:srgbClr val="BBBBBB"/>
              </a:gs>
              <a:gs pos="7000">
                <a:schemeClr val="bg1"/>
              </a:gs>
              <a:gs pos="98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57200" y="307850"/>
            <a:ext cx="9772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CSPP Daily Entry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199" y="1522756"/>
            <a:ext cx="114865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 meal service, create a new </a:t>
            </a:r>
            <a:r>
              <a:rPr lang="en-US" sz="28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Daily Entry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day. Input the meal counts under the corresponding </a:t>
            </a:r>
            <a:r>
              <a:rPr lang="en-US" sz="28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Detail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tab for the days service.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24183" y="2552912"/>
            <a:ext cx="57253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 meal counts in the Free section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not enter any information in </a:t>
            </a:r>
            <a:r>
              <a:rPr lang="en-US" sz="2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Supper Detail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572761" y="2669070"/>
            <a:ext cx="2809600" cy="1292081"/>
            <a:chOff x="6350065" y="3956406"/>
            <a:chExt cx="4984685" cy="23108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" t="-426" r="-274" b="28344"/>
            <a:stretch/>
          </p:blipFill>
          <p:spPr>
            <a:xfrm>
              <a:off x="6350065" y="3956406"/>
              <a:ext cx="4984685" cy="2310867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2" name="Group 11"/>
            <p:cNvGrpSpPr/>
            <p:nvPr/>
          </p:nvGrpSpPr>
          <p:grpSpPr>
            <a:xfrm>
              <a:off x="8165400" y="4191533"/>
              <a:ext cx="1354014" cy="1139517"/>
              <a:chOff x="7995919" y="4396739"/>
              <a:chExt cx="1354014" cy="1139517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141" t="8755" r="55827" b="85699"/>
              <a:stretch/>
            </p:blipFill>
            <p:spPr>
              <a:xfrm>
                <a:off x="7995919" y="4396739"/>
                <a:ext cx="650687" cy="330058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7905" y="4656559"/>
                <a:ext cx="812028" cy="879697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/>
            <p:nvPr/>
          </p:nvPicPr>
          <p:blipFill rotWithShape="1">
            <a:blip r:embed="rId5"/>
            <a:srcRect l="32460" t="28623" r="25380" b="58753"/>
            <a:stretch/>
          </p:blipFill>
          <p:spPr>
            <a:xfrm>
              <a:off x="7379474" y="4601529"/>
              <a:ext cx="1236626" cy="15519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grpSp>
        <p:nvGrpSpPr>
          <p:cNvPr id="3" name="Group 2"/>
          <p:cNvGrpSpPr/>
          <p:nvPr/>
        </p:nvGrpSpPr>
        <p:grpSpPr>
          <a:xfrm>
            <a:off x="9591675" y="4114800"/>
            <a:ext cx="1962150" cy="2593095"/>
            <a:chOff x="8641068" y="2715458"/>
            <a:chExt cx="3330229" cy="398180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6"/>
            <a:srcRect t="10223"/>
            <a:stretch/>
          </p:blipFill>
          <p:spPr>
            <a:xfrm>
              <a:off x="8641068" y="2715458"/>
              <a:ext cx="3330229" cy="3981803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8793468" y="2818333"/>
              <a:ext cx="855980" cy="20940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713311" y="2818333"/>
              <a:ext cx="711200" cy="20940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1242887" y="2818333"/>
              <a:ext cx="474980" cy="20940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983047" y="5107457"/>
              <a:ext cx="1094740" cy="253133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ight Arrow 28"/>
          <p:cNvSpPr/>
          <p:nvPr/>
        </p:nvSpPr>
        <p:spPr>
          <a:xfrm>
            <a:off x="8757859" y="5011001"/>
            <a:ext cx="697630" cy="802156"/>
          </a:xfrm>
          <a:prstGeom prst="rightArrow">
            <a:avLst/>
          </a:prstGeom>
          <a:solidFill>
            <a:srgbClr val="639CD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5C9748-3FF6-4F44-7671-8A88252A3B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2381" y="4267817"/>
            <a:ext cx="1872136" cy="2445069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563468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196271"/>
            <a:ext cx="10991404" cy="985015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3000">
                <a:srgbClr val="BBBBBB"/>
              </a:gs>
              <a:gs pos="7000">
                <a:schemeClr val="bg1"/>
              </a:gs>
              <a:gs pos="98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57200" y="307850"/>
            <a:ext cx="9772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Supper for CSPP Students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199" y="1522756"/>
            <a:ext cx="114865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CSPP students who want to participate in supper, must wait until the approved serving time after school hours for main site supper. 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63870" y="2557304"/>
            <a:ext cx="72031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 are counted on the Supper Community form; an aide or teacher can assist with their names since they are young children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not claim any meals on CSPP Daily Entry </a:t>
            </a:r>
            <a:r>
              <a:rPr lang="en-US" sz="2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Supper Detail </a:t>
            </a:r>
            <a:r>
              <a:rPr lang="en-US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0223"/>
          <a:stretch/>
        </p:blipFill>
        <p:spPr>
          <a:xfrm>
            <a:off x="8288092" y="2704042"/>
            <a:ext cx="3330229" cy="3981803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9953206" y="2476863"/>
            <a:ext cx="1007110" cy="894080"/>
          </a:xfrm>
          <a:prstGeom prst="mathMultiply">
            <a:avLst>
              <a:gd name="adj1" fmla="val 1215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725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6758CB7-007C-40DF-A901-600703FB6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3048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459C3A3-8B02-4FAB-91CE-E81E1BA31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048" y="2059012"/>
            <a:ext cx="12188952" cy="1828800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A2022F-1436-49C5-9347-FDDDF4EE8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+mn-lt"/>
              </a:rPr>
              <a:t>Thank you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B366A7-87C2-43BB-AF03-1AF039EE1D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48" y="3887812"/>
            <a:ext cx="12188952" cy="45720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" y="3881479"/>
            <a:ext cx="12192000" cy="5352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32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196271"/>
            <a:ext cx="10991404" cy="985015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3000">
                <a:srgbClr val="BBBBBB"/>
              </a:gs>
              <a:gs pos="7000">
                <a:schemeClr val="bg1"/>
              </a:gs>
              <a:gs pos="98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57200" y="307850"/>
            <a:ext cx="9772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Schedule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" y="1522756"/>
            <a:ext cx="39624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CSPP have various schedule blocks. </a:t>
            </a:r>
          </a:p>
          <a:p>
            <a:pPr>
              <a:spcBef>
                <a:spcPts val="600"/>
              </a:spcBef>
            </a:pP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is important to identify the schedule blocks to ensure the correct attendance counts support meal claims throughout the day.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2A222E-FD86-1CF1-A58B-BFC6882A31DA}"/>
              </a:ext>
            </a:extLst>
          </p:cNvPr>
          <p:cNvSpPr/>
          <p:nvPr/>
        </p:nvSpPr>
        <p:spPr>
          <a:xfrm>
            <a:off x="5298440" y="1584220"/>
            <a:ext cx="2976880" cy="23883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AM STUDENTS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1E7C99-1333-05A3-59CB-30A1035BA79C}"/>
              </a:ext>
            </a:extLst>
          </p:cNvPr>
          <p:cNvSpPr/>
          <p:nvPr/>
        </p:nvSpPr>
        <p:spPr>
          <a:xfrm>
            <a:off x="5298440" y="4079610"/>
            <a:ext cx="2976880" cy="23883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PM STUDENTS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9093E1-4776-B248-E27A-8C635521A65D}"/>
              </a:ext>
            </a:extLst>
          </p:cNvPr>
          <p:cNvSpPr/>
          <p:nvPr/>
        </p:nvSpPr>
        <p:spPr>
          <a:xfrm>
            <a:off x="8959404" y="1584221"/>
            <a:ext cx="2976880" cy="48708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ALL DAY STUDENTS</a:t>
            </a:r>
          </a:p>
        </p:txBody>
      </p:sp>
    </p:spTree>
    <p:extLst>
      <p:ext uri="{BB962C8B-B14F-4D97-AF65-F5344CB8AC3E}">
        <p14:creationId xmlns:p14="http://schemas.microsoft.com/office/powerpoint/2010/main" val="1117926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196271"/>
            <a:ext cx="10991404" cy="985015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3000">
                <a:srgbClr val="BBBBBB"/>
              </a:gs>
              <a:gs pos="7000">
                <a:schemeClr val="bg1"/>
              </a:gs>
              <a:gs pos="98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57200" y="307850"/>
            <a:ext cx="9772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Overview &amp; Purpose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" y="1522756"/>
            <a:ext cx="108775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training will provide updated procedures for counting and claiming meals for </a:t>
            </a:r>
            <a:r>
              <a:rPr lang="en-US"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2024-2025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 year for California State Preschool Program (CSPP) sites. The purpose of this training is to identify and understand the following: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95350" y="3429000"/>
            <a:ext cx="673481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Menus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EZ – Steps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Production Worksheets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Counting Procedures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Daily Entry for Claiming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7CA52C-C635-C296-244E-87C08926464D}"/>
              </a:ext>
            </a:extLst>
          </p:cNvPr>
          <p:cNvSpPr txBox="1"/>
          <p:nvPr/>
        </p:nvSpPr>
        <p:spPr>
          <a:xfrm>
            <a:off x="6142990" y="3950249"/>
            <a:ext cx="49415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 and Meal Count Form found on Café LA Website &gt; Food Services Resources &gt; CSPP</a:t>
            </a:r>
          </a:p>
        </p:txBody>
      </p:sp>
    </p:spTree>
    <p:extLst>
      <p:ext uri="{BB962C8B-B14F-4D97-AF65-F5344CB8AC3E}">
        <p14:creationId xmlns:p14="http://schemas.microsoft.com/office/powerpoint/2010/main" val="1067775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6271"/>
            <a:ext cx="10991404" cy="985015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3000">
                <a:srgbClr val="BBBBBB"/>
              </a:gs>
              <a:gs pos="7000">
                <a:schemeClr val="bg1"/>
              </a:gs>
              <a:gs pos="98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307850"/>
            <a:ext cx="9772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Menus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2496" y="1572619"/>
            <a:ext cx="501026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CSPP sites follow the EEC menu found on the Café LA website.</a:t>
            </a:r>
          </a:p>
          <a:p>
            <a:pPr>
              <a:spcBef>
                <a:spcPts val="600"/>
              </a:spcBef>
            </a:pPr>
            <a:endParaRPr lang="en-US" sz="5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ensures the proper daily and weekly meal pattern requirements are being met.</a:t>
            </a:r>
          </a:p>
          <a:p>
            <a:pPr>
              <a:spcBef>
                <a:spcPts val="600"/>
              </a:spcBef>
            </a:pPr>
            <a:endParaRPr lang="en-US" sz="5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Choking hazard accommodations for preschool students are already included in the EEC menu.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3C3567-0FE8-8E4B-16D2-7DBDA5D93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388" y="1790911"/>
            <a:ext cx="6158316" cy="420924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975452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6271"/>
            <a:ext cx="10991404" cy="985015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3000">
                <a:srgbClr val="BBBBBB"/>
              </a:gs>
              <a:gs pos="7000">
                <a:schemeClr val="bg1"/>
              </a:gs>
              <a:gs pos="98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307850"/>
            <a:ext cx="9772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Food Temperatures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A4169A-985D-2B69-03F4-68833521EE93}"/>
              </a:ext>
            </a:extLst>
          </p:cNvPr>
          <p:cNvSpPr txBox="1">
            <a:spLocks/>
          </p:cNvSpPr>
          <p:nvPr/>
        </p:nvSpPr>
        <p:spPr>
          <a:xfrm>
            <a:off x="457200" y="1787562"/>
            <a:ext cx="10991404" cy="48741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40"/>
              </a:spcAft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457200" rtl="0" eaLnBrk="1" latinLnBrk="0" hangingPunct="1">
              <a:spcBef>
                <a:spcPts val="0"/>
              </a:spcBef>
              <a:spcAft>
                <a:spcPts val="40"/>
              </a:spcAft>
              <a:buFont typeface="Wingdings" panose="05000000000000000000" pitchFamily="2" charset="2"/>
              <a:buChar char="Ø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spcAft>
                <a:spcPts val="4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0"/>
              </a:spcBef>
              <a:spcAft>
                <a:spcPts val="4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0"/>
              </a:spcBef>
              <a:spcAft>
                <a:spcPts val="40"/>
              </a:spcAft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Food safety is a primary concern in preschool aged children. </a:t>
            </a:r>
            <a:endParaRPr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rbel"/>
            </a:endParaRP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Temperatures must be recorded during production, prior to and at the completion of each meal service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Temperature Log will be </a:t>
            </a:r>
            <a:r>
              <a:rPr lang="en-US" sz="2800" dirty="0">
                <a:solidFill>
                  <a:sysClr val="windowText" lastClr="000000"/>
                </a:solidFill>
                <a:latin typeface="Calibri"/>
              </a:rPr>
              <a:t>used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at the main site and then transported with the food for completion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Food Service staff is required to take the temperatures of the food, including milk </a:t>
            </a:r>
          </a:p>
        </p:txBody>
      </p:sp>
    </p:spTree>
    <p:extLst>
      <p:ext uri="{BB962C8B-B14F-4D97-AF65-F5344CB8AC3E}">
        <p14:creationId xmlns:p14="http://schemas.microsoft.com/office/powerpoint/2010/main" val="2475249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6271"/>
            <a:ext cx="10991404" cy="985015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3000">
                <a:srgbClr val="BBBBBB"/>
              </a:gs>
              <a:gs pos="7000">
                <a:schemeClr val="bg1"/>
              </a:gs>
              <a:gs pos="98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307850"/>
            <a:ext cx="9772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Food Temperatures</a:t>
            </a: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1A048BEE-0877-2214-FA4D-E7C8517E98A8}"/>
              </a:ext>
            </a:extLst>
          </p:cNvPr>
          <p:cNvSpPr txBox="1">
            <a:spLocks/>
          </p:cNvSpPr>
          <p:nvPr/>
        </p:nvSpPr>
        <p:spPr>
          <a:xfrm>
            <a:off x="504497" y="1777561"/>
            <a:ext cx="4469524" cy="3894237"/>
          </a:xfrm>
          <a:prstGeom prst="rect">
            <a:avLst/>
          </a:prstGeom>
        </p:spPr>
        <p:txBody>
          <a:bodyPr lIns="91440" tIns="45720" rIns="91440" bIns="45720" anchor="t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Hot food must be cooled </a:t>
            </a:r>
            <a:r>
              <a:rPr lang="en-US" altLang="en-US" sz="2800" dirty="0">
                <a:solidFill>
                  <a:sysClr val="windowText" lastClr="000000"/>
                </a:solidFill>
                <a:latin typeface="Calibri"/>
              </a:rPr>
              <a:t>before serving to students at CSPPs. </a:t>
            </a:r>
          </a:p>
          <a:p>
            <a:pPr marL="9144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ysClr val="windowText" lastClr="000000"/>
                </a:solidFill>
                <a:latin typeface="Calibri"/>
              </a:rPr>
              <a:t>Temperature must be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between 135 – 137 degrees.</a:t>
            </a:r>
            <a:endParaRPr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9144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ysClr val="windowText" lastClr="000000"/>
                </a:solidFill>
                <a:latin typeface="Calibri"/>
              </a:rPr>
              <a:t>Use insulated bags to insure proper temperature control during transport</a:t>
            </a:r>
            <a:endParaRPr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D8C65467-035C-7FF8-D870-CBD9CFD2E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277" y="1670107"/>
            <a:ext cx="6095447" cy="4880043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866219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6271"/>
            <a:ext cx="10991404" cy="985015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3000">
                <a:srgbClr val="BBBBBB"/>
              </a:gs>
              <a:gs pos="7000">
                <a:schemeClr val="bg1"/>
              </a:gs>
              <a:gs pos="98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307850"/>
            <a:ext cx="9772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Milk Requirements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133AE15-02F8-D28A-1629-ECBFEEF7C259}"/>
              </a:ext>
            </a:extLst>
          </p:cNvPr>
          <p:cNvSpPr txBox="1">
            <a:spLocks/>
          </p:cNvSpPr>
          <p:nvPr/>
        </p:nvSpPr>
        <p:spPr>
          <a:xfrm>
            <a:off x="457199" y="1781227"/>
            <a:ext cx="8477907" cy="5037359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milk requirement for CSPP students is one 6 fluid ounce carton of milk to assure a full serving is offered when serving a reimbursable meal.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Low-fat (1%) or fat free (skim) milk for children two through five years old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chocolate milk; must be unflavored for children ages one to five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your main site has a CSPP, serve the 8oz milk, no need to order the 6oz milks for preschool students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your main site has an EEC, serve the 6oz milk to the students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45ED9C-74EF-1B11-1A95-1BED63071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6017" y="2570480"/>
            <a:ext cx="2667666" cy="331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316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6271"/>
            <a:ext cx="10991404" cy="985015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3000">
                <a:srgbClr val="BBBBBB"/>
              </a:gs>
              <a:gs pos="7000">
                <a:schemeClr val="bg1"/>
              </a:gs>
              <a:gs pos="98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307850"/>
            <a:ext cx="9772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Requesting Special Meals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785A28-3EE7-3863-A0B7-D044D70E17D0}"/>
              </a:ext>
            </a:extLst>
          </p:cNvPr>
          <p:cNvSpPr txBox="1"/>
          <p:nvPr/>
        </p:nvSpPr>
        <p:spPr>
          <a:xfrm>
            <a:off x="457200" y="1661160"/>
            <a:ext cx="11176000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The FSM will follow the “Procedures for Requesting Special Meals” for students </a:t>
            </a:r>
            <a:r>
              <a:rPr lang="en-US" sz="2800" b="1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not on file 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and requesting a special diet: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00" dirty="0">
              <a:solidFill>
                <a:srgbClr val="000000"/>
              </a:solidFill>
              <a:latin typeface="Calibri"/>
              <a:ea typeface="Calibri" pitchFamily="34" charset="0"/>
              <a:cs typeface="Times New Roman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600" dirty="0">
              <a:solidFill>
                <a:srgbClr val="000000"/>
              </a:solidFill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800100" lvl="1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FSM are to provide the “Medical Statement to Request Special Diets” to families for completion by the child’s treating physician. 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00" dirty="0">
              <a:solidFill>
                <a:srgbClr val="000000"/>
              </a:solidFill>
              <a:latin typeface="Calibri"/>
              <a:ea typeface="Calibri" pitchFamily="34" charset="0"/>
              <a:cs typeface="Times New Roman" pitchFamily="18" charset="0"/>
            </a:endParaRP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00" dirty="0">
              <a:solidFill>
                <a:srgbClr val="000000"/>
              </a:solidFill>
              <a:latin typeface="Calibri"/>
            </a:endParaRPr>
          </a:p>
          <a:p>
            <a:pPr marL="800100" lvl="1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The FSM will email the completed “Medical Statement to Request Special Diets” form to 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Calibri" pitchFamily="34" charset="0"/>
                <a:cs typeface="Times New Roman" pitchFamily="18" charset="0"/>
              </a:rPr>
              <a:t>SpecialDiet@lausd.net</a:t>
            </a:r>
          </a:p>
          <a:p>
            <a:pPr marL="800100" lvl="1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en-US" sz="500" dirty="0">
              <a:solidFill>
                <a:srgbClr val="000000"/>
              </a:solidFill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800100" lvl="1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FSM will make substitutions based on the special diet provided by the Nutrition Specialist.</a:t>
            </a:r>
          </a:p>
        </p:txBody>
      </p:sp>
    </p:spTree>
    <p:extLst>
      <p:ext uri="{BB962C8B-B14F-4D97-AF65-F5344CB8AC3E}">
        <p14:creationId xmlns:p14="http://schemas.microsoft.com/office/powerpoint/2010/main" val="21593072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3_LAUS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2014 Cafe LA Presentation template">
  <a:themeElements>
    <a:clrScheme name="Cafe LA">
      <a:dk1>
        <a:srgbClr val="008000"/>
      </a:dk1>
      <a:lt1>
        <a:sysClr val="window" lastClr="FFFFFF"/>
      </a:lt1>
      <a:dk2>
        <a:srgbClr val="1F497D"/>
      </a:dk2>
      <a:lt2>
        <a:srgbClr val="FFCC66"/>
      </a:lt2>
      <a:accent1>
        <a:srgbClr val="FF00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523212d-ee6b-416a-b870-f85da76adb72" xsi:nil="true"/>
    <lcf76f155ced4ddcb4097134ff3c332f xmlns="8bf10d84-95c4-446b-a6dc-317de180077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E02F034B8BF54BAE9AA0D60582A4B6" ma:contentTypeVersion="15" ma:contentTypeDescription="Create a new document." ma:contentTypeScope="" ma:versionID="eee16c4b0a70e0305c26db6321992320">
  <xsd:schema xmlns:xsd="http://www.w3.org/2001/XMLSchema" xmlns:xs="http://www.w3.org/2001/XMLSchema" xmlns:p="http://schemas.microsoft.com/office/2006/metadata/properties" xmlns:ns2="8bf10d84-95c4-446b-a6dc-317de1800774" xmlns:ns3="b523212d-ee6b-416a-b870-f85da76adb72" xmlns:ns4="a038a585-4f1b-4b82-9716-f9d38f63b763" targetNamespace="http://schemas.microsoft.com/office/2006/metadata/properties" ma:root="true" ma:fieldsID="1385811ed7e0e77f498314b8be9c91f1" ns2:_="" ns3:_="" ns4:_="">
    <xsd:import namespace="8bf10d84-95c4-446b-a6dc-317de1800774"/>
    <xsd:import namespace="b523212d-ee6b-416a-b870-f85da76adb72"/>
    <xsd:import namespace="a038a585-4f1b-4b82-9716-f9d38f63b7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4:SharedWithUsers" minOccurs="0"/>
                <xsd:element ref="ns4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f10d84-95c4-446b-a6dc-317de18007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522e4ffc-addb-439b-972d-eea4499ade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23212d-ee6b-416a-b870-f85da76adb7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ec9a4619-c281-4fc8-b204-49f0b9119d60}" ma:internalName="TaxCatchAll" ma:showField="CatchAllData" ma:web="b523212d-ee6b-416a-b870-f85da76adb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38a585-4f1b-4b82-9716-f9d38f63b763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4E3864-550F-4194-BC9D-CCA442A52D0D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16c05727-aa75-4e4a-9b5f-8a80a1165891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F871927-9856-4138-B7A7-125C4AA7EF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A904C6-F380-4529-A5D7-870C0E10C61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1149</Words>
  <Application>Microsoft Office PowerPoint</Application>
  <PresentationFormat>Widescreen</PresentationFormat>
  <Paragraphs>110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Century Gothic</vt:lpstr>
      <vt:lpstr>Comic Sans MS</vt:lpstr>
      <vt:lpstr>Corbel</vt:lpstr>
      <vt:lpstr>Ink Free</vt:lpstr>
      <vt:lpstr>Wingdings</vt:lpstr>
      <vt:lpstr>Banded</vt:lpstr>
      <vt:lpstr>3_LAUSD</vt:lpstr>
      <vt:lpstr>1_2014 Cafe LA Presentation template</vt:lpstr>
      <vt:lpstr>California State preschool Program (cspp)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CMS Procedures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Counting and claiming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12</cp:revision>
  <dcterms:created xsi:type="dcterms:W3CDTF">2022-04-05T15:39:52Z</dcterms:created>
  <dcterms:modified xsi:type="dcterms:W3CDTF">2024-10-08T18:05:55Z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0x0101004EE02F034B8BF54BAE9AA0D60582A4B6</vt:lpwstr>
  </property>
</Properties>
</file>